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3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cxn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0960" rIns="90000" bIns="3096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d-ID" sz="1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/>
          <p:cNvPicPr/>
          <p:nvPr/>
        </p:nvPicPr>
        <p:blipFill>
          <a:blip r:embed="rId4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000" b="1" strike="noStrike" spc="-1">
                <a:solidFill>
                  <a:schemeClr val="lt1"/>
                </a:solidFill>
                <a:latin typeface="Proxima Nova"/>
              </a:rPr>
              <a:t>TITULO AQUí</a:t>
            </a:r>
            <a:endParaRPr lang="es-ES" sz="4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258680" y="3975480"/>
            <a:ext cx="4447800" cy="72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lt1"/>
                </a:solidFill>
                <a:latin typeface="Proxima Nova"/>
              </a:rPr>
              <a:t>Stories worth telling…</a:t>
            </a:r>
            <a:endParaRPr lang="es-E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/>
          <p:cNvSpPr/>
          <p:nvPr/>
        </p:nvSpPr>
        <p:spPr>
          <a:xfrm>
            <a:off x="506880" y="601920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COMPORTAMIENTO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 CONVERSIÓN DE LLAMADAS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" name="Straight Connector 1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35" name="Slide Number Placeholder 1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6" name="Straight Connector 2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37" name="Straight Connector 3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38" name="TextBox 2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>
                <a:solidFill>
                  <a:schemeClr val="accent1"/>
                </a:solidFill>
                <a:latin typeface="Lato Black"/>
                <a:ea typeface="Lato Black"/>
              </a:rPr>
              <a:t>  	          ITAcademy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Rectangle: Rounded Corners 1"/>
          <p:cNvSpPr/>
          <p:nvPr/>
        </p:nvSpPr>
        <p:spPr>
          <a:xfrm>
            <a:off x="8190318" y="1897292"/>
            <a:ext cx="3887802" cy="2333064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La distribución anual muestra  </a:t>
            </a:r>
            <a:r>
              <a:rPr lang="es-ES" sz="1200" spc="-1" dirty="0">
                <a:solidFill>
                  <a:srgbClr val="E9542C"/>
                </a:solidFill>
                <a:latin typeface="Calibri"/>
              </a:rPr>
              <a:t>una estacionalidad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 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que afecta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 el rendimiento de 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 la contratación del deposito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spc="-1" dirty="0">
                <a:solidFill>
                  <a:schemeClr val="dk1"/>
                </a:solidFill>
                <a:latin typeface="Calibri"/>
              </a:rPr>
              <a:t>Los meses del verano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 tienen mayor cantidad de llamadas no exitosas,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 los meses posteriores la tendencia de contrataciones de 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depósitos aumenta.</a:t>
            </a:r>
          </a:p>
          <a:p>
            <a:pPr algn="ctr" defTabSz="914400">
              <a:lnSpc>
                <a:spcPct val="100000"/>
              </a:lnSpc>
            </a:pPr>
            <a:endParaRPr lang="es-ES" sz="1200" spc="-1" dirty="0">
              <a:solidFill>
                <a:srgbClr val="E9542C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latin typeface="Calibri"/>
              </a:rPr>
              <a:t>Mayo es un mes peculiar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: hay el doble de contrataciones </a:t>
            </a:r>
            <a:r>
              <a:rPr lang="es-ES" sz="1200" b="0" strike="noStrike" spc="-1" dirty="0">
                <a:latin typeface="Calibri"/>
              </a:rPr>
              <a:t>que en otros meses,</a:t>
            </a:r>
            <a:r>
              <a:rPr lang="es-ES" sz="1200" spc="-1" dirty="0">
                <a:latin typeface="Calibri"/>
              </a:rPr>
              <a:t> pero también </a:t>
            </a:r>
            <a:r>
              <a:rPr lang="es-ES" sz="1200" spc="-1" dirty="0">
                <a:solidFill>
                  <a:srgbClr val="E9542C"/>
                </a:solidFill>
                <a:latin typeface="Calibri"/>
              </a:rPr>
              <a:t>el doble de llamadas </a:t>
            </a:r>
            <a:r>
              <a:rPr lang="es-ES" sz="1200" spc="-1" dirty="0">
                <a:latin typeface="Calibri"/>
              </a:rPr>
              <a:t>que rechazan contratar el deposito.</a:t>
            </a:r>
            <a:endParaRPr lang="es-ES" sz="1200" b="0" strike="noStrike" spc="-1" dirty="0"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1F5BD4-5DDE-4992-91AC-BB99E8DE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1" y="1235281"/>
            <a:ext cx="7681118" cy="416562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/>
          <p:nvPr/>
        </p:nvSpPr>
        <p:spPr>
          <a:xfrm>
            <a:off x="506880" y="601920"/>
            <a:ext cx="11181960" cy="5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DISTRIBUCIÓN DIAS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 MESES FAVORABLES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4" name="Straight Connector 10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45" name="Slide Number Placeholder 3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6" name="Straight Connector 11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47" name="Straight Connector 12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48" name="TextBox 8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: Rounded Corners 7"/>
          <p:cNvSpPr/>
          <p:nvPr/>
        </p:nvSpPr>
        <p:spPr>
          <a:xfrm>
            <a:off x="1070763" y="1443240"/>
            <a:ext cx="3576600" cy="12488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/>
            <a:r>
              <a:rPr lang="es-ES" sz="1200" spc="-1" dirty="0">
                <a:solidFill>
                  <a:srgbClr val="000000"/>
                </a:solidFill>
                <a:latin typeface="Calibri"/>
              </a:rPr>
              <a:t>Dentro de los meses favorables se observa</a:t>
            </a:r>
            <a:r>
              <a:rPr lang="es-ES" sz="1200" b="0" strike="noStrike" spc="-1" dirty="0">
                <a:solidFill>
                  <a:srgbClr val="000000"/>
                </a:solidFill>
                <a:latin typeface="Calibri"/>
              </a:rPr>
              <a:t> que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durante los primeros y los últimos días del mes </a:t>
            </a:r>
            <a:r>
              <a:rPr lang="es-ES" sz="1200" spc="-1" dirty="0">
                <a:solidFill>
                  <a:srgbClr val="000000"/>
                </a:solidFill>
                <a:latin typeface="Calibri"/>
              </a:rPr>
              <a:t>las llamadas dentro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del rango 1-5 intentos </a:t>
            </a:r>
            <a:r>
              <a:rPr lang="es-ES" sz="1200" spc="-1" dirty="0">
                <a:solidFill>
                  <a:srgbClr val="000000"/>
                </a:solidFill>
                <a:latin typeface="Calibri"/>
              </a:rPr>
              <a:t>muestran ser las de mayor presencia</a:t>
            </a:r>
            <a:r>
              <a:rPr lang="es-ES" sz="1200" b="0" strike="noStrike" spc="-1" dirty="0">
                <a:solidFill>
                  <a:srgbClr val="000000"/>
                </a:solidFill>
                <a:latin typeface="Calibri"/>
              </a:rPr>
              <a:t> respecto al total de llamadas de cada día.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CA9320-19B9-4A3C-BDDF-E83DDDB5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9" y="3157426"/>
            <a:ext cx="4320000" cy="23553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AC0A56-025A-4930-9C1A-B264FD444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00" y="1305360"/>
            <a:ext cx="4320000" cy="23332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8417ABE-53B1-4FFE-9144-B74C608A4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84" y="3888258"/>
            <a:ext cx="4320000" cy="22346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F6DE704-72DA-4072-8A81-2C35931A54A4}"/>
              </a:ext>
            </a:extLst>
          </p:cNvPr>
          <p:cNvSpPr txBox="1"/>
          <p:nvPr/>
        </p:nvSpPr>
        <p:spPr>
          <a:xfrm>
            <a:off x="4170066" y="3526077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Febrero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0308B73-05BD-4C33-88D2-092D5D5B821A}"/>
              </a:ext>
            </a:extLst>
          </p:cNvPr>
          <p:cNvSpPr txBox="1"/>
          <p:nvPr/>
        </p:nvSpPr>
        <p:spPr>
          <a:xfrm>
            <a:off x="9740880" y="1597078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Marzo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D8EAEB5-2402-4ED0-94FC-08CA45B7DD8A}"/>
              </a:ext>
            </a:extLst>
          </p:cNvPr>
          <p:cNvSpPr txBox="1"/>
          <p:nvPr/>
        </p:nvSpPr>
        <p:spPr>
          <a:xfrm>
            <a:off x="9575683" y="412174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Octubre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3"/>
          <p:cNvSpPr/>
          <p:nvPr/>
        </p:nvSpPr>
        <p:spPr>
          <a:xfrm>
            <a:off x="506880" y="601920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DISTRIBUCIÓN DE LLAMADAS POR </a:t>
            </a:r>
            <a:r>
              <a:rPr lang="en-GB" sz="3200" b="1" spc="-1" dirty="0">
                <a:solidFill>
                  <a:schemeClr val="accent1"/>
                </a:solidFill>
                <a:latin typeface="Lato Black"/>
                <a:ea typeface="Tahoma"/>
              </a:rPr>
              <a:t>DIA DE LA SEMANA</a:t>
            </a:r>
            <a:endParaRPr lang="es-ES" sz="32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cxnSp>
        <p:nvCxnSpPr>
          <p:cNvPr id="53" name="Straight Connector 4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54" name="Slide Number Placeholder 2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5" name="Straight Connector 5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56" name="Straight Connector 6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57" name="TextBox 4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: Rounded Corners 4"/>
          <p:cNvSpPr/>
          <p:nvPr/>
        </p:nvSpPr>
        <p:spPr>
          <a:xfrm>
            <a:off x="3615082" y="4083890"/>
            <a:ext cx="4584373" cy="2052401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spc="-1" dirty="0">
                <a:solidFill>
                  <a:schemeClr val="dk1"/>
                </a:solidFill>
                <a:latin typeface="Calibri"/>
              </a:rPr>
              <a:t>Las llamadas representadas en la tabla incluyen:</a:t>
            </a:r>
          </a:p>
          <a:p>
            <a:pPr algn="ctr" defTabSz="914400">
              <a:lnSpc>
                <a:spcPct val="100000"/>
              </a:lnSpc>
            </a:pPr>
            <a:endParaRPr lang="es-ES" sz="1200" spc="-1" dirty="0">
              <a:solidFill>
                <a:schemeClr val="dk1"/>
              </a:solidFill>
              <a:latin typeface="Calibri"/>
            </a:endParaRPr>
          </a:p>
          <a:p>
            <a:pPr marL="171450" indent="-171450" defTabSz="9144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Favorables y realizadas dentro de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los primeros 5 contactos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.</a:t>
            </a:r>
          </a:p>
          <a:p>
            <a:pPr defTabSz="914400">
              <a:lnSpc>
                <a:spcPct val="100000"/>
              </a:lnSpc>
            </a:pPr>
            <a:endParaRPr lang="es-ES" sz="1200" b="0" strike="noStrike" spc="-1" dirty="0">
              <a:solidFill>
                <a:schemeClr val="dk1"/>
              </a:solidFill>
              <a:latin typeface="Calibri"/>
            </a:endParaRPr>
          </a:p>
          <a:p>
            <a:pPr marL="171450" indent="-171450" defTabSz="9144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Se encuentran dentro de los días del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1 al 15 del mes y los 4 últimos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.</a:t>
            </a: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chemeClr val="dk1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spc="-1" dirty="0">
                <a:solidFill>
                  <a:schemeClr val="dk1"/>
                </a:solidFill>
                <a:latin typeface="Calibri"/>
              </a:rPr>
              <a:t>Los días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lunes, martes y miércoles 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son los que mayores conversiones favorables obtienen, por lo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que se recomienda aprovechar estos días, junto al período del mes observado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.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DEDFF6-546C-4685-B7A8-09E2A561A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16" y="1519870"/>
            <a:ext cx="6935168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5"/>
          <p:cNvSpPr/>
          <p:nvPr/>
        </p:nvSpPr>
        <p:spPr>
          <a:xfrm>
            <a:off x="506880" y="601920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ESTUDIO DEL MES DE 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MAYO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" name="Straight Connector 7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64" name="Slide Number Placeholder 4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65" name="Straight Connector 8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66" name="Straight Connector 9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67" name="TextBox 6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>
                <a:solidFill>
                  <a:schemeClr val="accent1"/>
                </a:solidFill>
                <a:latin typeface="Lato Black"/>
                <a:ea typeface="Lato Black"/>
              </a:rPr>
              <a:t>  	          ITAcademy</a:t>
            </a:r>
            <a:r>
              <a:rPr lang="en-GB" sz="900" b="1" strike="noStrike" spc="-1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Rectangle: Rounded Corners 5"/>
          <p:cNvSpPr/>
          <p:nvPr/>
        </p:nvSpPr>
        <p:spPr>
          <a:xfrm>
            <a:off x="8715244" y="3739683"/>
            <a:ext cx="2909160" cy="206075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1" strike="noStrike" spc="-1" dirty="0">
                <a:solidFill>
                  <a:schemeClr val="dk1"/>
                </a:solidFill>
                <a:latin typeface="Calibri"/>
              </a:rPr>
              <a:t>Propuesta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latin typeface="Calibri"/>
              </a:rPr>
              <a:t>Priorizar hacer un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máximo de 5 llamadas</a:t>
            </a: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.</a:t>
            </a: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F68A1F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latin typeface="Calibri"/>
              </a:rPr>
              <a:t>Realizar las llamadas dentro de los días</a:t>
            </a: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lunes, martes y miércoles.</a:t>
            </a: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F68A1F"/>
              </a:solidFill>
              <a:latin typeface="Calibri"/>
            </a:endParaRPr>
          </a:p>
          <a:p>
            <a:pPr algn="ctr"/>
            <a:r>
              <a:rPr lang="es-ES" sz="1200" spc="-1" dirty="0">
                <a:solidFill>
                  <a:schemeClr val="dk1"/>
                </a:solidFill>
                <a:latin typeface="Calibri"/>
              </a:rPr>
              <a:t>Concentrar el periodo entre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los primeros 15 días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.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Imagen 70"/>
          <p:cNvPicPr/>
          <p:nvPr/>
        </p:nvPicPr>
        <p:blipFill>
          <a:blip r:embed="rId2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72" name="Imagen 71"/>
          <p:cNvPicPr/>
          <p:nvPr/>
        </p:nvPicPr>
        <p:blipFill>
          <a:blip r:embed="rId2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337D2-6CAA-4A4C-929C-3CDCCEE9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0" y="1550496"/>
            <a:ext cx="7732978" cy="40062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964D6D7-AF56-4E4B-BAD3-83C87F4A5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25" y="1578409"/>
            <a:ext cx="3450199" cy="18711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</TotalTime>
  <Words>359</Words>
  <Application>Microsoft Office PowerPoint</Application>
  <PresentationFormat>Panorámica</PresentationFormat>
  <Paragraphs>45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Arial</vt:lpstr>
      <vt:lpstr>Calibri</vt:lpstr>
      <vt:lpstr>Lato Black</vt:lpstr>
      <vt:lpstr>Proxima Nova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Haile Meneses</cp:lastModifiedBy>
  <cp:revision>112</cp:revision>
  <dcterms:created xsi:type="dcterms:W3CDTF">2020-09-29T07:20:24Z</dcterms:created>
  <dcterms:modified xsi:type="dcterms:W3CDTF">2024-10-24T20:24:11Z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